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e5dabd41ce94bdb" /><Relationship Type="http://schemas.openxmlformats.org/officeDocument/2006/relationships/extended-properties" Target="/docProps/app.xml" Id="Raa4532825507408f" /><Relationship Type="http://schemas.openxmlformats.org/officeDocument/2006/relationships/officeDocument" Target="/ppt/presentation.xml" Id="R3e528d233f874c16" /></Relationships>
</file>

<file path=ppt/presentation.xml><?xml version="1.0" encoding="utf-8"?>
<p:presentation xmlns:p="http://schemas.openxmlformats.org/presentationml/2006/main">
  <p:sldMasterIdLst>
    <p:sldMasterId xmlns:r="http://schemas.openxmlformats.org/officeDocument/2006/relationships" id="2147483648" r:id="Rb3c44fa37528487a"/>
  </p:sldMasterIdLst>
  <p:notesMasterIdLst>
    <p:notesMasterId xmlns:r="http://schemas.openxmlformats.org/officeDocument/2006/relationships" r:id="Rba5a5355bf294632"/>
  </p:notesMasterIdLst>
  <p:sldIdLst>
    <p:sldId xmlns:r="http://schemas.openxmlformats.org/officeDocument/2006/relationships" id="256" r:id="R73a0aead59984134"/>
    <p:sldId xmlns:r="http://schemas.openxmlformats.org/officeDocument/2006/relationships" id="257" r:id="Rd4d788100cc04ad4"/>
    <p:sldId xmlns:r="http://schemas.openxmlformats.org/officeDocument/2006/relationships" id="258" r:id="Rd8f8f5c4f6c14a1d"/>
    <p:sldId xmlns:r="http://schemas.openxmlformats.org/officeDocument/2006/relationships" id="259" r:id="R2e3d2664953845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7ebf520d41460d" /><Relationship Type="http://schemas.openxmlformats.org/officeDocument/2006/relationships/slideMaster" Target="/ppt/slideMasters/slideMaster1.xml" Id="Rb3c44fa37528487a" /><Relationship Type="http://schemas.openxmlformats.org/officeDocument/2006/relationships/notesMaster" Target="/ppt/notesMasters/notesMaster1.xml" Id="Rba5a5355bf294632" /><Relationship Type="http://schemas.openxmlformats.org/officeDocument/2006/relationships/presProps" Target="/ppt/presProps.xml" Id="Rdb0952b1727f43df" /><Relationship Type="http://schemas.openxmlformats.org/officeDocument/2006/relationships/tableStyles" Target="/ppt/tableStyles.xml" Id="Rddd7b3aea20d4c46" /><Relationship Type="http://schemas.openxmlformats.org/officeDocument/2006/relationships/slide" Target="/ppt/slides/slide1.xml" Id="R73a0aead59984134" /><Relationship Type="http://schemas.openxmlformats.org/officeDocument/2006/relationships/slide" Target="/ppt/slides/slide2.xml" Id="Rd4d788100cc04ad4" /><Relationship Type="http://schemas.openxmlformats.org/officeDocument/2006/relationships/slide" Target="/ppt/slides/slide3.xml" Id="Rd8f8f5c4f6c14a1d" /><Relationship Type="http://schemas.openxmlformats.org/officeDocument/2006/relationships/slide" Target="/ppt/slides/slide4.xml" Id="R2e3d2664953845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7d523bd19940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5f291189b844bf" /><Relationship Type="http://schemas.openxmlformats.org/officeDocument/2006/relationships/notesMaster" Target="/ppt/notesMasters/notesMaster1.xml" Id="R3beed2c30dd845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fa745c8fb2438c" /><Relationship Type="http://schemas.openxmlformats.org/officeDocument/2006/relationships/notesMaster" Target="/ppt/notesMasters/notesMaster1.xml" Id="R7b89c8f95c8443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8fa012262de4f8e" /><Relationship Type="http://schemas.openxmlformats.org/officeDocument/2006/relationships/notesMaster" Target="/ppt/notesMasters/notesMaster1.xml" Id="Rdde58bfd9c384d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6750d71c394c19" /><Relationship Type="http://schemas.openxmlformats.org/officeDocument/2006/relationships/notesMaster" Target="/ppt/notesMasters/notesMaster1.xml" Id="R7766275337c94e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output. The service provider and recommendation are hypothetical. Market context derives from CSIR 2025 utility statistics and supplier service pages reviewed 30 September 2026. No buyer interviews, price study or addressable-market estimate were conducted.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CSIR Utility Statistics Report 29 September 2025, https://www.csir.co.za/sites/default/files/2025-10/Utility%20Statistics%20Report_29092025.pdf. It reports approximately 5,600 MW in the first half of 2024 and approximately 6,800 MW in the first half of 2025. Difference computed as 1,200 MW. These are national embedded rooftop PV estimates, not a Gauteng or maintenance-services TAM.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Supplier examples from https://solarxgen.co.za/solutions/operations-maintenance, https://www.soco.energy/commercial, and https://mzansishine.co.za/. This compares public positioning only, not service quality, actual contracts or pricing. The proposed differentiation is an inference for a fictional provider and requires buyer validation.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segment scores are synthetic. The table demonstrates a decision framework rather than findings. Public supplier scan and CSIR capacity trend are background only. A commissioned project would validate company service history, sales access, site economics and buyer criteria.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277541e4f84a8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5f6de5421a4c56" /><Relationship Type="http://schemas.openxmlformats.org/officeDocument/2006/relationships/slideLayout" Target="/ppt/slideLayouts/slideLayout1.xml" Id="R16e2358414dc4e9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e2358414dc4e9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0eed7b1a6664dc4" /><Relationship Type="http://schemas.openxmlformats.org/officeDocument/2006/relationships/notesSlide" Target="/ppt/notesSlides/notesSlide1.xml" Id="R6799ef57a9f9480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4ae44a875714201" /><Relationship Type="http://schemas.openxmlformats.org/officeDocument/2006/relationships/chart" Target="/ppt/slides/charts/chart1.xml" Id="R59dd01305a7e4ed1" /><Relationship Type="http://schemas.openxmlformats.org/officeDocument/2006/relationships/notesSlide" Target="/ppt/notesSlides/notesSlide2.xml" Id="Rb5169b761e0245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67e7e5bd9c24f8d" /><Relationship Type="http://schemas.openxmlformats.org/officeDocument/2006/relationships/notesSlide" Target="/ppt/notesSlides/notesSlide3.xml" Id="R8be9cdd7abb44e5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f8f629bb19640ca" /><Relationship Type="http://schemas.openxmlformats.org/officeDocument/2006/relationships/notesSlide" Target="/ppt/notesSlides/notesSlide4.xml" Id="R2a71181ff74340b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Embedded rooftop PV MW</c:v>
          </c:tx>
          <c:spPr>
            <a:solidFill xmlns:a="http://schemas.openxmlformats.org/drawingml/2006/main">
              <a:srgbClr val="0A7778"/>
            </a:solidFill>
          </c:spPr>
          <c:cat>
            <c:strRef>
              <c:f>'Chart Data'!$A$2:$A$3</c:f>
              <c:strCache>
                <c:ptCount val="2"/>
                <c:pt idx="0">
                  <c:v>First half 2024</c:v>
                </c:pt>
                <c:pt idx="1">
                  <c:v>First half 2025</c:v>
                </c:pt>
              </c:strCache>
            </c:strRef>
          </c:cat>
          <c:val>
            <c:numRef>
              <c:f>'Chart Data'!$B$2:$B$3</c:f>
              <c:numCache>
                <c:formatCode>General</c:formatCode>
                <c:ptCount val="2"/>
                <c:pt idx="0">
                  <c:v>5600</c:v>
                </c:pt>
                <c:pt idx="1">
                  <c:v>6800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73A4E"/>
                  </a:solidFill>
                  <a:latin typeface="Bitstream Charter"/>
                  <a:ea typeface="Bitstream Charter"/>
                  <a:cs typeface="Bitstream Charter"/>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52626B"/>
                </a:solidFill>
                <a:latin typeface="Bitstream Charter"/>
                <a:ea typeface="Bitstream Charter"/>
                <a:cs typeface="Bitstream Charter"/>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17232B"/>
                </a:solidFill>
                <a:latin typeface="Bitstream Charter"/>
                <a:ea typeface="Bitstream Charter"/>
                <a:cs typeface="Bitstream Charter"/>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F52F23A-1968-41E0-8C6D-DD495B64AAAD}"/>
              </a:ext>
            </a:extLst>
          </p:cNvPr>
          <p:cNvSpPr>
            <a:spLocks xmlns:a="http://schemas.openxmlformats.org/drawingml/2006/main" noGrp="1"/>
          </p:cNvSpPr>
          <p:nvPr/>
        </p:nvSpPr>
        <p:spPr>
          <a:xfrm xmlns:a="http://schemas.openxmlformats.org/drawingml/2006/main">
            <a:off x="609600" y="295275"/>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0A7778"/>
                </a:solidFill>
                <a:latin typeface="Bitstream Charter"/>
                <a:ea typeface="Bitstream Charter"/>
                <a:cs typeface="Bitstream Charter"/>
              </a:defRPr>
            </a:pPr>
            <a:r>
              <a:rPr sz="1050" b="1">
                <a:solidFill>
                  <a:srgbClr val="0A7778"/>
                </a:solidFill>
                <a:latin typeface="Bitstream Charter"/>
                <a:ea typeface="Bitstream Charter"/>
                <a:cs typeface="Bitstream Charter"/>
              </a:rPr>
              <a:t>RAINSCENTS BUSINESS SYSTEMS</a:t>
            </a:r>
          </a:p>
        </p:txBody>
      </p:sp>
      <p:sp>
        <p:nvSpPr>
          <p:cNvPr id="2" name="">
            <a:extLst xmlns:a="http://schemas.openxmlformats.org/drawingml/2006/main">
              <a:ext uri="{FF2B5EF4-FFF2-40B4-BE49-F238E27FC236}">
                <a16:creationId xmlns:a16="http://schemas.microsoft.com/office/drawing/2014/main" id="{7D3D4C0A-AB4B-4C19-B826-7BCA39B80D1A}"/>
              </a:ext>
            </a:extLst>
          </p:cNvPr>
          <p:cNvSpPr>
            <a:spLocks xmlns:a="http://schemas.openxmlformats.org/drawingml/2006/main" noGrp="1"/>
          </p:cNvSpPr>
          <p:nvPr/>
        </p:nvSpPr>
        <p:spPr>
          <a:xfrm xmlns:a="http://schemas.openxmlformats.org/drawingml/2006/main">
            <a:off x="609600" y="762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625" b="1">
                <a:solidFill>
                  <a:srgbClr val="173A4E"/>
                </a:solidFill>
                <a:latin typeface="Bitstream Charter"/>
                <a:ea typeface="Bitstream Charter"/>
                <a:cs typeface="Bitstream Charter"/>
              </a:defRPr>
            </a:pPr>
            <a:r>
              <a:rPr sz="2625" b="1">
                <a:solidFill>
                  <a:srgbClr val="173A4E"/>
                </a:solidFill>
                <a:latin typeface="Bitstream Charter"/>
                <a:ea typeface="Bitstream Charter"/>
                <a:cs typeface="Bitstream Charter"/>
              </a:rPr>
              <a:t>Commercial solar maintenance opportunity</a:t>
            </a:r>
          </a:p>
        </p:txBody>
      </p:sp>
      <p:sp>
        <p:nvSpPr>
          <p:cNvPr id="3" name="">
            <a:extLst xmlns:a="http://schemas.openxmlformats.org/drawingml/2006/main">
              <a:ext uri="{FF2B5EF4-FFF2-40B4-BE49-F238E27FC236}">
                <a16:creationId xmlns:a16="http://schemas.microsoft.com/office/drawing/2014/main" id="{05F22876-79A8-4FCA-A4E6-383C7BDC0906}"/>
              </a:ext>
            </a:extLst>
          </p:cNvPr>
          <p:cNvSpPr>
            <a:spLocks xmlns:a="http://schemas.openxmlformats.org/drawingml/2006/main" noGrp="1"/>
          </p:cNvSpPr>
          <p:nvPr/>
        </p:nvSpPr>
        <p:spPr>
          <a:xfrm xmlns:a="http://schemas.openxmlformats.org/drawingml/2006/main">
            <a:off x="609600" y="1438275"/>
            <a:ext cx="10906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52626B"/>
                </a:solidFill>
                <a:latin typeface="Bitstream Charter"/>
                <a:ea typeface="Bitstream Charter"/>
                <a:cs typeface="Bitstream Charter"/>
              </a:defRPr>
            </a:pPr>
            <a:r>
              <a:rPr sz="1500" b="0">
                <a:solidFill>
                  <a:srgbClr val="52626B"/>
                </a:solidFill>
                <a:latin typeface="Bitstream Charter"/>
                <a:ea typeface="Bitstream Charter"/>
                <a:cs typeface="Bitstream Charter"/>
              </a:rPr>
              <a:t>Demonstration client output for a fictional Gauteng service provider</a:t>
            </a:r>
          </a:p>
        </p:txBody>
      </p:sp>
      <p:sp>
        <p:nvSpPr>
          <p:cNvPr id="4" name="">
            <a:extLst xmlns:a="http://schemas.openxmlformats.org/drawingml/2006/main">
              <a:ext uri="{FF2B5EF4-FFF2-40B4-BE49-F238E27FC236}">
                <a16:creationId xmlns:a16="http://schemas.microsoft.com/office/drawing/2014/main" id="{2C7E8909-F032-46DF-910A-43ED2383FB7F}"/>
              </a:ext>
            </a:extLst>
          </p:cNvPr>
          <p:cNvSpPr>
            <a:spLocks xmlns:a="http://schemas.openxmlformats.org/drawingml/2006/main" noGrp="1"/>
          </p:cNvSpPr>
          <p:nvPr/>
        </p:nvSpPr>
        <p:spPr>
          <a:xfrm xmlns:a="http://schemas.openxmlformats.org/drawingml/2006/main">
            <a:off x="609600" y="6438900"/>
            <a:ext cx="1095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056"/>
          </a:bodyPr>
          <a:lstStyle xmlns:a="http://schemas.openxmlformats.org/drawingml/2006/main"/>
          <a:p xmlns:a="http://schemas.openxmlformats.org/drawingml/2006/main">
            <a:pPr>
              <a:defRPr sz="900" b="0">
                <a:solidFill>
                  <a:srgbClr val="52626B"/>
                </a:solidFill>
                <a:latin typeface="Bitstream Charter"/>
                <a:ea typeface="Bitstream Charter"/>
                <a:cs typeface="Bitstream Charter"/>
              </a:defRPr>
            </a:pPr>
            <a:r>
              <a:rPr sz="900" b="0">
                <a:solidFill>
                  <a:srgbClr val="52626B"/>
                </a:solidFill>
                <a:latin typeface="Bitstream Charter"/>
                <a:ea typeface="Bitstream Charter"/>
                <a:cs typeface="Bitstream Charter"/>
              </a:rPr>
              <a:t>Public desk research and an illustrative recommendation  •  September 2026</a:t>
            </a:r>
          </a:p>
        </p:txBody>
      </p:sp>
      <p:sp>
        <p:nvSpPr>
          <p:cNvPr id="5" name="">
            <a:extLst xmlns:a="http://schemas.openxmlformats.org/drawingml/2006/main">
              <a:ext uri="{FF2B5EF4-FFF2-40B4-BE49-F238E27FC236}">
                <a16:creationId xmlns:a16="http://schemas.microsoft.com/office/drawing/2014/main" id="{3B30B574-D3C3-47D5-9D05-FA665131A37D}"/>
              </a:ext>
            </a:extLst>
          </p:cNvPr>
          <p:cNvSpPr>
            <a:spLocks xmlns:a="http://schemas.openxmlformats.org/drawingml/2006/main" noGrp="1"/>
          </p:cNvSpPr>
          <p:nvPr/>
        </p:nvSpPr>
        <p:spPr>
          <a:xfrm xmlns:a="http://schemas.openxmlformats.org/drawingml/2006/main">
            <a:off x="609600" y="2428875"/>
            <a:ext cx="3524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1">
                <a:solidFill>
                  <a:srgbClr val="0A7778"/>
                </a:solidFill>
                <a:latin typeface="Bitstream Charter"/>
                <a:ea typeface="Bitstream Charter"/>
                <a:cs typeface="Bitstream Charter"/>
              </a:defRPr>
            </a:pPr>
            <a:r>
              <a:rPr sz="1275" b="1">
                <a:solidFill>
                  <a:srgbClr val="0A7778"/>
                </a:solidFill>
                <a:latin typeface="Bitstream Charter"/>
                <a:ea typeface="Bitstream Charter"/>
                <a:cs typeface="Bitstream Charter"/>
              </a:rPr>
              <a:t>RECOMMENDATION</a:t>
            </a:r>
          </a:p>
        </p:txBody>
      </p:sp>
      <p:sp>
        <p:nvSpPr>
          <p:cNvPr id="6" name="">
            <a:extLst xmlns:a="http://schemas.openxmlformats.org/drawingml/2006/main">
              <a:ext uri="{FF2B5EF4-FFF2-40B4-BE49-F238E27FC236}">
                <a16:creationId xmlns:a16="http://schemas.microsoft.com/office/drawing/2014/main" id="{7A790039-1D82-4DFC-99E9-728DD2AB58DD}"/>
              </a:ext>
            </a:extLst>
          </p:cNvPr>
          <p:cNvSpPr>
            <a:spLocks xmlns:a="http://schemas.openxmlformats.org/drawingml/2006/main" noGrp="1"/>
          </p:cNvSpPr>
          <p:nvPr/>
        </p:nvSpPr>
        <p:spPr>
          <a:xfrm xmlns:a="http://schemas.openxmlformats.org/drawingml/2006/main">
            <a:off x="609600" y="2895600"/>
            <a:ext cx="10001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225" b="1">
                <a:solidFill>
                  <a:srgbClr val="173A4E"/>
                </a:solidFill>
                <a:latin typeface="Bitstream Charter"/>
                <a:ea typeface="Bitstream Charter"/>
                <a:cs typeface="Bitstream Charter"/>
              </a:defRPr>
            </a:pPr>
            <a:r>
              <a:rPr sz="3225" b="1">
                <a:solidFill>
                  <a:srgbClr val="173A4E"/>
                </a:solidFill>
                <a:latin typeface="Bitstream Charter"/>
                <a:ea typeface="Bitstream Charter"/>
                <a:cs typeface="Bitstream Charter"/>
              </a:rPr>
              <a:t>Test a maintenance offer for light industrial sites</a:t>
            </a:r>
          </a:p>
        </p:txBody>
      </p:sp>
      <p:sp>
        <p:nvSpPr>
          <p:cNvPr id="7" name="">
            <a:extLst xmlns:a="http://schemas.openxmlformats.org/drawingml/2006/main">
              <a:ext uri="{FF2B5EF4-FFF2-40B4-BE49-F238E27FC236}">
                <a16:creationId xmlns:a16="http://schemas.microsoft.com/office/drawing/2014/main" id="{0B7BEED8-D157-47B9-810E-8FDD7B459209}"/>
              </a:ext>
            </a:extLst>
          </p:cNvPr>
          <p:cNvSpPr>
            <a:spLocks xmlns:a="http://schemas.openxmlformats.org/drawingml/2006/main" noGrp="1"/>
          </p:cNvSpPr>
          <p:nvPr/>
        </p:nvSpPr>
        <p:spPr>
          <a:xfrm xmlns:a="http://schemas.openxmlformats.org/drawingml/2006/main">
            <a:off x="609600" y="4210050"/>
            <a:ext cx="10191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75" b="0">
                <a:solidFill>
                  <a:srgbClr val="17232B"/>
                </a:solidFill>
                <a:latin typeface="Bitstream Charter"/>
                <a:ea typeface="Bitstream Charter"/>
                <a:cs typeface="Bitstream Charter"/>
              </a:defRPr>
            </a:pPr>
            <a:r>
              <a:rPr sz="1875" b="0">
                <a:solidFill>
                  <a:srgbClr val="17232B"/>
                </a:solidFill>
                <a:latin typeface="Bitstream Charter"/>
                <a:ea typeface="Bitstream Charter"/>
                <a:cs typeface="Bitstream Charter"/>
              </a:rPr>
              <a:t>The installed rooftop solar base is growing. Established suppliers already offer monitoring, inspections and reporting. A new provider should validate a specific buyer need and service promise before building a broad contract portfolio.</a:t>
            </a:r>
          </a:p>
        </p:txBody>
      </p:sp>
    </p:spTree>
    <p:extLst>
      <p:ext uri="{BB962C8B-B14F-4D97-AF65-F5344CB8AC3E}">
        <p14:creationId xmlns:p14="http://schemas.microsoft.com/office/powerpoint/2010/main" val="22074106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B4DC2AC-480E-4C7A-86CF-2B741ACED224}"/>
              </a:ext>
            </a:extLst>
          </p:cNvPr>
          <p:cNvSpPr>
            <a:spLocks xmlns:a="http://schemas.openxmlformats.org/drawingml/2006/main" noGrp="1"/>
          </p:cNvSpPr>
          <p:nvPr/>
        </p:nvSpPr>
        <p:spPr>
          <a:xfrm xmlns:a="http://schemas.openxmlformats.org/drawingml/2006/main">
            <a:off x="609600" y="295275"/>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0A7778"/>
                </a:solidFill>
                <a:latin typeface="Bitstream Charter"/>
                <a:ea typeface="Bitstream Charter"/>
                <a:cs typeface="Bitstream Charter"/>
              </a:defRPr>
            </a:pPr>
            <a:r>
              <a:rPr sz="1050" b="1">
                <a:solidFill>
                  <a:srgbClr val="0A7778"/>
                </a:solidFill>
                <a:latin typeface="Bitstream Charter"/>
                <a:ea typeface="Bitstream Charter"/>
                <a:cs typeface="Bitstream Charter"/>
              </a:rPr>
              <a:t>RAINSCENTS BUSINESS SYSTEMS</a:t>
            </a:r>
          </a:p>
        </p:txBody>
      </p:sp>
      <p:sp>
        <p:nvSpPr>
          <p:cNvPr id="2" name="">
            <a:extLst xmlns:a="http://schemas.openxmlformats.org/drawingml/2006/main">
              <a:ext uri="{FF2B5EF4-FFF2-40B4-BE49-F238E27FC236}">
                <a16:creationId xmlns:a16="http://schemas.microsoft.com/office/drawing/2014/main" id="{F3B49A59-3AF0-478F-AB8F-7BDDC98A1DB1}"/>
              </a:ext>
            </a:extLst>
          </p:cNvPr>
          <p:cNvSpPr>
            <a:spLocks xmlns:a="http://schemas.openxmlformats.org/drawingml/2006/main" noGrp="1"/>
          </p:cNvSpPr>
          <p:nvPr/>
        </p:nvSpPr>
        <p:spPr>
          <a:xfrm xmlns:a="http://schemas.openxmlformats.org/drawingml/2006/main">
            <a:off x="609600" y="762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625" b="1">
                <a:solidFill>
                  <a:srgbClr val="173A4E"/>
                </a:solidFill>
                <a:latin typeface="Bitstream Charter"/>
                <a:ea typeface="Bitstream Charter"/>
                <a:cs typeface="Bitstream Charter"/>
              </a:defRPr>
            </a:pPr>
            <a:r>
              <a:rPr sz="2625" b="1">
                <a:solidFill>
                  <a:srgbClr val="173A4E"/>
                </a:solidFill>
                <a:latin typeface="Bitstream Charter"/>
                <a:ea typeface="Bitstream Charter"/>
                <a:cs typeface="Bitstream Charter"/>
              </a:rPr>
              <a:t>The installed rooftop PV base grew</a:t>
            </a:r>
          </a:p>
        </p:txBody>
      </p:sp>
      <p:sp>
        <p:nvSpPr>
          <p:cNvPr id="3" name="">
            <a:extLst xmlns:a="http://schemas.openxmlformats.org/drawingml/2006/main">
              <a:ext uri="{FF2B5EF4-FFF2-40B4-BE49-F238E27FC236}">
                <a16:creationId xmlns:a16="http://schemas.microsoft.com/office/drawing/2014/main" id="{56FEAEE4-B32D-4F6A-92B2-501DD03DBDCE}"/>
              </a:ext>
            </a:extLst>
          </p:cNvPr>
          <p:cNvSpPr>
            <a:spLocks xmlns:a="http://schemas.openxmlformats.org/drawingml/2006/main" noGrp="1"/>
          </p:cNvSpPr>
          <p:nvPr/>
        </p:nvSpPr>
        <p:spPr>
          <a:xfrm xmlns:a="http://schemas.openxmlformats.org/drawingml/2006/main">
            <a:off x="609600" y="1438275"/>
            <a:ext cx="10906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52626B"/>
                </a:solidFill>
                <a:latin typeface="Bitstream Charter"/>
                <a:ea typeface="Bitstream Charter"/>
                <a:cs typeface="Bitstream Charter"/>
              </a:defRPr>
            </a:pPr>
            <a:r>
              <a:rPr sz="1500" b="0">
                <a:solidFill>
                  <a:srgbClr val="52626B"/>
                </a:solidFill>
                <a:latin typeface="Bitstream Charter"/>
                <a:ea typeface="Bitstream Charter"/>
                <a:cs typeface="Bitstream Charter"/>
              </a:rPr>
              <a:t>National capacity estimate, MW. This is context, not a Gauteng market size.</a:t>
            </a:r>
          </a:p>
        </p:txBody>
      </p:sp>
      <p:sp>
        <p:nvSpPr>
          <p:cNvPr id="4" name="">
            <a:extLst xmlns:a="http://schemas.openxmlformats.org/drawingml/2006/main">
              <a:ext uri="{FF2B5EF4-FFF2-40B4-BE49-F238E27FC236}">
                <a16:creationId xmlns:a16="http://schemas.microsoft.com/office/drawing/2014/main" id="{F6A6B373-CC04-457C-BAEC-FE83FCB49CA9}"/>
              </a:ext>
            </a:extLst>
          </p:cNvPr>
          <p:cNvSpPr>
            <a:spLocks xmlns:a="http://schemas.openxmlformats.org/drawingml/2006/main" noGrp="1"/>
          </p:cNvSpPr>
          <p:nvPr/>
        </p:nvSpPr>
        <p:spPr>
          <a:xfrm xmlns:a="http://schemas.openxmlformats.org/drawingml/2006/main">
            <a:off x="609600" y="6438900"/>
            <a:ext cx="1095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056"/>
          </a:bodyPr>
          <a:lstStyle xmlns:a="http://schemas.openxmlformats.org/drawingml/2006/main"/>
          <a:p xmlns:a="http://schemas.openxmlformats.org/drawingml/2006/main">
            <a:pPr>
              <a:defRPr sz="900" b="0">
                <a:solidFill>
                  <a:srgbClr val="52626B"/>
                </a:solidFill>
                <a:latin typeface="Bitstream Charter"/>
                <a:ea typeface="Bitstream Charter"/>
                <a:cs typeface="Bitstream Charter"/>
              </a:defRPr>
            </a:pPr>
            <a:r>
              <a:rPr sz="900" b="0">
                <a:solidFill>
                  <a:srgbClr val="52626B"/>
                </a:solidFill>
                <a:latin typeface="Bitstream Charter"/>
                <a:ea typeface="Bitstream Charter"/>
                <a:cs typeface="Bitstream Charter"/>
              </a:rPr>
              <a:t>Source: CSIR Utility Statistics Report, 29 September 2025. National estimates.</a:t>
            </a:r>
          </a:p>
        </p:txBody>
      </p:sp>
      <p:graphicFrame>
        <p:nvGraphicFramePr>
          <p:cNvPr id="12" name="Chart"/>
          <p:cNvGraphicFramePr/>
          <p:nvPr/>
        </p:nvGraphicFramePr>
        <p:xfrm>
          <a:off xmlns:a="http://schemas.openxmlformats.org/drawingml/2006/main" x="904875" y="2343150"/>
          <a:ext xmlns:a="http://schemas.openxmlformats.org/drawingml/2006/main" cx="7191375" cy="3333750"/>
        </p:xfrm>
        <a:graphic xmlns:a="http://schemas.openxmlformats.org/drawingml/2006/main">
          <a:graphicData uri="http://schemas.openxmlformats.org/drawingml/2006/chart">
            <c:chart xmlns:r="http://schemas.openxmlformats.org/officeDocument/2006/relationships" xmlns:c="http://schemas.openxmlformats.org/drawingml/2006/chart" r:id="R59dd01305a7e4ed1"/>
          </a:graphicData>
        </a:graphic>
      </p:graphicFrame>
      <p:sp>
        <p:nvSpPr>
          <p:cNvPr id="6" name="">
            <a:extLst xmlns:a="http://schemas.openxmlformats.org/drawingml/2006/main">
              <a:ext uri="{FF2B5EF4-FFF2-40B4-BE49-F238E27FC236}">
                <a16:creationId xmlns:a16="http://schemas.microsoft.com/office/drawing/2014/main" id="{0DB8DA41-6C98-4E80-8D28-7C92F30350F3}"/>
              </a:ext>
            </a:extLst>
          </p:cNvPr>
          <p:cNvSpPr>
            <a:spLocks xmlns:a="http://schemas.openxmlformats.org/drawingml/2006/main" noGrp="1"/>
          </p:cNvSpPr>
          <p:nvPr/>
        </p:nvSpPr>
        <p:spPr>
          <a:xfrm xmlns:a="http://schemas.openxmlformats.org/drawingml/2006/main">
            <a:off x="8620125" y="2781300"/>
            <a:ext cx="2619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850" b="1">
                <a:solidFill>
                  <a:srgbClr val="0A7778"/>
                </a:solidFill>
                <a:latin typeface="Bitstream Charter"/>
                <a:ea typeface="Bitstream Charter"/>
                <a:cs typeface="Bitstream Charter"/>
              </a:defRPr>
            </a:pPr>
            <a:r>
              <a:rPr sz="2850" b="1">
                <a:solidFill>
                  <a:srgbClr val="0A7778"/>
                </a:solidFill>
                <a:latin typeface="Bitstream Charter"/>
                <a:ea typeface="Bitstream Charter"/>
                <a:cs typeface="Bitstream Charter"/>
              </a:rPr>
              <a:t>+1,200 MW</a:t>
            </a:r>
          </a:p>
        </p:txBody>
      </p:sp>
      <p:sp>
        <p:nvSpPr>
          <p:cNvPr id="7" name="">
            <a:extLst xmlns:a="http://schemas.openxmlformats.org/drawingml/2006/main">
              <a:ext uri="{FF2B5EF4-FFF2-40B4-BE49-F238E27FC236}">
                <a16:creationId xmlns:a16="http://schemas.microsoft.com/office/drawing/2014/main" id="{6A983058-9EB3-4EF2-87A5-CF3DBE7421B7}"/>
              </a:ext>
            </a:extLst>
          </p:cNvPr>
          <p:cNvSpPr>
            <a:spLocks xmlns:a="http://schemas.openxmlformats.org/drawingml/2006/main" noGrp="1"/>
          </p:cNvSpPr>
          <p:nvPr/>
        </p:nvSpPr>
        <p:spPr>
          <a:xfrm xmlns:a="http://schemas.openxmlformats.org/drawingml/2006/main">
            <a:off x="8620125" y="3457575"/>
            <a:ext cx="2524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17232B"/>
                </a:solidFill>
                <a:latin typeface="Bitstream Charter"/>
                <a:ea typeface="Bitstream Charter"/>
                <a:cs typeface="Bitstream Charter"/>
              </a:defRPr>
            </a:pPr>
            <a:r>
              <a:rPr sz="1500" b="0">
                <a:solidFill>
                  <a:srgbClr val="17232B"/>
                </a:solidFill>
                <a:latin typeface="Bitstream Charter"/>
                <a:ea typeface="Bitstream Charter"/>
                <a:cs typeface="Bitstream Charter"/>
              </a:rPr>
              <a:t>Approximate increase in the national estimate across the two periods.</a:t>
            </a:r>
          </a:p>
        </p:txBody>
      </p:sp>
    </p:spTree>
    <p:extLst>
      <p:ext uri="{BB962C8B-B14F-4D97-AF65-F5344CB8AC3E}">
        <p14:creationId xmlns:p14="http://schemas.microsoft.com/office/powerpoint/2010/main" val="26101299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5E246C6-B8F8-4408-A356-6F29F26C5CDB}"/>
              </a:ext>
            </a:extLst>
          </p:cNvPr>
          <p:cNvSpPr>
            <a:spLocks xmlns:a="http://schemas.openxmlformats.org/drawingml/2006/main" noGrp="1"/>
          </p:cNvSpPr>
          <p:nvPr/>
        </p:nvSpPr>
        <p:spPr>
          <a:xfrm xmlns:a="http://schemas.openxmlformats.org/drawingml/2006/main">
            <a:off x="609600" y="295275"/>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0A7778"/>
                </a:solidFill>
                <a:latin typeface="Bitstream Charter"/>
                <a:ea typeface="Bitstream Charter"/>
                <a:cs typeface="Bitstream Charter"/>
              </a:defRPr>
            </a:pPr>
            <a:r>
              <a:rPr sz="1050" b="1">
                <a:solidFill>
                  <a:srgbClr val="0A7778"/>
                </a:solidFill>
                <a:latin typeface="Bitstream Charter"/>
                <a:ea typeface="Bitstream Charter"/>
                <a:cs typeface="Bitstream Charter"/>
              </a:rPr>
              <a:t>RAINSCENTS BUSINESS SYSTEMS</a:t>
            </a:r>
          </a:p>
        </p:txBody>
      </p:sp>
      <p:sp>
        <p:nvSpPr>
          <p:cNvPr id="2" name="">
            <a:extLst xmlns:a="http://schemas.openxmlformats.org/drawingml/2006/main">
              <a:ext uri="{FF2B5EF4-FFF2-40B4-BE49-F238E27FC236}">
                <a16:creationId xmlns:a16="http://schemas.microsoft.com/office/drawing/2014/main" id="{BFA6F66F-B34F-4446-B553-51FBC2166388}"/>
              </a:ext>
            </a:extLst>
          </p:cNvPr>
          <p:cNvSpPr>
            <a:spLocks xmlns:a="http://schemas.openxmlformats.org/drawingml/2006/main" noGrp="1"/>
          </p:cNvSpPr>
          <p:nvPr/>
        </p:nvSpPr>
        <p:spPr>
          <a:xfrm xmlns:a="http://schemas.openxmlformats.org/drawingml/2006/main">
            <a:off x="609600" y="762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625" b="1">
                <a:solidFill>
                  <a:srgbClr val="173A4E"/>
                </a:solidFill>
                <a:latin typeface="Bitstream Charter"/>
                <a:ea typeface="Bitstream Charter"/>
                <a:cs typeface="Bitstream Charter"/>
              </a:defRPr>
            </a:pPr>
            <a:r>
              <a:rPr sz="2625" b="1">
                <a:solidFill>
                  <a:srgbClr val="173A4E"/>
                </a:solidFill>
                <a:latin typeface="Bitstream Charter"/>
                <a:ea typeface="Bitstream Charter"/>
                <a:cs typeface="Bitstream Charter"/>
              </a:rPr>
              <a:t>Public supplier scan</a:t>
            </a:r>
          </a:p>
        </p:txBody>
      </p:sp>
      <p:sp>
        <p:nvSpPr>
          <p:cNvPr id="3" name="">
            <a:extLst xmlns:a="http://schemas.openxmlformats.org/drawingml/2006/main">
              <a:ext uri="{FF2B5EF4-FFF2-40B4-BE49-F238E27FC236}">
                <a16:creationId xmlns:a16="http://schemas.microsoft.com/office/drawing/2014/main" id="{A0CEF0B5-6827-4A08-BD41-AD7257D2097D}"/>
              </a:ext>
            </a:extLst>
          </p:cNvPr>
          <p:cNvSpPr>
            <a:spLocks xmlns:a="http://schemas.openxmlformats.org/drawingml/2006/main" noGrp="1"/>
          </p:cNvSpPr>
          <p:nvPr/>
        </p:nvSpPr>
        <p:spPr>
          <a:xfrm xmlns:a="http://schemas.openxmlformats.org/drawingml/2006/main">
            <a:off x="609600" y="1438275"/>
            <a:ext cx="10906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52626B"/>
                </a:solidFill>
                <a:latin typeface="Bitstream Charter"/>
                <a:ea typeface="Bitstream Charter"/>
                <a:cs typeface="Bitstream Charter"/>
              </a:defRPr>
            </a:pPr>
            <a:r>
              <a:rPr sz="1500" b="0">
                <a:solidFill>
                  <a:srgbClr val="52626B"/>
                </a:solidFill>
                <a:latin typeface="Bitstream Charter"/>
                <a:ea typeface="Bitstream Charter"/>
                <a:cs typeface="Bitstream Charter"/>
              </a:rPr>
              <a:t>The visible offers already include monitoring, preventive maintenance and reporting.</a:t>
            </a:r>
          </a:p>
        </p:txBody>
      </p:sp>
      <p:sp>
        <p:nvSpPr>
          <p:cNvPr id="4" name="">
            <a:extLst xmlns:a="http://schemas.openxmlformats.org/drawingml/2006/main">
              <a:ext uri="{FF2B5EF4-FFF2-40B4-BE49-F238E27FC236}">
                <a16:creationId xmlns:a16="http://schemas.microsoft.com/office/drawing/2014/main" id="{CB131A0B-80B4-4EA6-B3BC-45397050C715}"/>
              </a:ext>
            </a:extLst>
          </p:cNvPr>
          <p:cNvSpPr>
            <a:spLocks xmlns:a="http://schemas.openxmlformats.org/drawingml/2006/main" noGrp="1"/>
          </p:cNvSpPr>
          <p:nvPr/>
        </p:nvSpPr>
        <p:spPr>
          <a:xfrm xmlns:a="http://schemas.openxmlformats.org/drawingml/2006/main">
            <a:off x="609600" y="6438900"/>
            <a:ext cx="1095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056"/>
          </a:bodyPr>
          <a:lstStyle xmlns:a="http://schemas.openxmlformats.org/drawingml/2006/main"/>
          <a:p xmlns:a="http://schemas.openxmlformats.org/drawingml/2006/main">
            <a:pPr>
              <a:defRPr sz="900" b="0">
                <a:solidFill>
                  <a:srgbClr val="52626B"/>
                </a:solidFill>
                <a:latin typeface="Bitstream Charter"/>
                <a:ea typeface="Bitstream Charter"/>
                <a:cs typeface="Bitstream Charter"/>
              </a:defRPr>
            </a:pPr>
            <a:r>
              <a:rPr sz="900" b="0">
                <a:solidFill>
                  <a:srgbClr val="52626B"/>
                </a:solidFill>
                <a:latin typeface="Bitstream Charter"/>
                <a:ea typeface="Bitstream Charter"/>
                <a:cs typeface="Bitstream Charter"/>
              </a:rPr>
              <a:t>Sources: supplier service pages reviewed 30 September 2026.</a:t>
            </a:r>
          </a:p>
        </p:txBody>
      </p:sp>
      <p:sp>
        <p:nvSpPr>
          <p:cNvPr id="5" name="">
            <a:extLst xmlns:a="http://schemas.openxmlformats.org/drawingml/2006/main">
              <a:ext uri="{FF2B5EF4-FFF2-40B4-BE49-F238E27FC236}">
                <a16:creationId xmlns:a16="http://schemas.microsoft.com/office/drawing/2014/main" id="{9D5915E1-B470-4D1D-854A-20581E51FD29}"/>
              </a:ext>
            </a:extLst>
          </p:cNvPr>
          <p:cNvSpPr>
            <a:spLocks xmlns:a="http://schemas.openxmlformats.org/drawingml/2006/main" noGrp="1"/>
          </p:cNvSpPr>
          <p:nvPr/>
        </p:nvSpPr>
        <p:spPr>
          <a:xfrm xmlns:a="http://schemas.openxmlformats.org/drawingml/2006/main">
            <a:off x="609600" y="235267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1">
                <a:solidFill>
                  <a:srgbClr val="173A4E"/>
                </a:solidFill>
                <a:latin typeface="Bitstream Charter"/>
                <a:ea typeface="Bitstream Charter"/>
                <a:cs typeface="Bitstream Charter"/>
              </a:defRPr>
            </a:pPr>
            <a:r>
              <a:rPr sz="1950" b="1">
                <a:solidFill>
                  <a:srgbClr val="173A4E"/>
                </a:solidFill>
                <a:latin typeface="Bitstream Charter"/>
                <a:ea typeface="Bitstream Charter"/>
                <a:cs typeface="Bitstream Charter"/>
              </a:rPr>
              <a:t>SolarXgen</a:t>
            </a:r>
          </a:p>
        </p:txBody>
      </p:sp>
      <p:sp>
        <p:nvSpPr>
          <p:cNvPr id="6" name="">
            <a:extLst xmlns:a="http://schemas.openxmlformats.org/drawingml/2006/main">
              <a:ext uri="{FF2B5EF4-FFF2-40B4-BE49-F238E27FC236}">
                <a16:creationId xmlns:a16="http://schemas.microsoft.com/office/drawing/2014/main" id="{748EB3A7-F683-4FEC-A746-96BABFDFE585}"/>
              </a:ext>
            </a:extLst>
          </p:cNvPr>
          <p:cNvSpPr>
            <a:spLocks xmlns:a="http://schemas.openxmlformats.org/drawingml/2006/main" noGrp="1"/>
          </p:cNvSpPr>
          <p:nvPr/>
        </p:nvSpPr>
        <p:spPr>
          <a:xfrm xmlns:a="http://schemas.openxmlformats.org/drawingml/2006/main">
            <a:off x="609600" y="2876550"/>
            <a:ext cx="31813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75" b="0">
                <a:solidFill>
                  <a:srgbClr val="17232B"/>
                </a:solidFill>
                <a:latin typeface="Bitstream Charter"/>
                <a:ea typeface="Bitstream Charter"/>
                <a:cs typeface="Bitstream Charter"/>
              </a:defRPr>
            </a:pPr>
            <a:r>
              <a:rPr sz="1575" b="0">
                <a:solidFill>
                  <a:srgbClr val="17232B"/>
                </a:solidFill>
                <a:latin typeface="Bitstream Charter"/>
                <a:ea typeface="Bitstream Charter"/>
                <a:cs typeface="Bitstream Charter"/>
              </a:rPr>
              <a:t>24/7 monitoring, quarterly inspections, monthly performance reports and warranty support.</a:t>
            </a:r>
          </a:p>
        </p:txBody>
      </p:sp>
      <p:sp>
        <p:nvSpPr>
          <p:cNvPr id="7" name="">
            <a:extLst xmlns:a="http://schemas.openxmlformats.org/drawingml/2006/main">
              <a:ext uri="{FF2B5EF4-FFF2-40B4-BE49-F238E27FC236}">
                <a16:creationId xmlns:a16="http://schemas.microsoft.com/office/drawing/2014/main" id="{C224B62E-1E43-4354-B93D-FB4EE776A8DB}"/>
              </a:ext>
            </a:extLst>
          </p:cNvPr>
          <p:cNvSpPr>
            <a:spLocks xmlns:a="http://schemas.openxmlformats.org/drawingml/2006/main" noGrp="1"/>
          </p:cNvSpPr>
          <p:nvPr/>
        </p:nvSpPr>
        <p:spPr>
          <a:xfrm xmlns:a="http://schemas.openxmlformats.org/drawingml/2006/main">
            <a:off x="4457700" y="235267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1">
                <a:solidFill>
                  <a:srgbClr val="173A4E"/>
                </a:solidFill>
                <a:latin typeface="Bitstream Charter"/>
                <a:ea typeface="Bitstream Charter"/>
                <a:cs typeface="Bitstream Charter"/>
              </a:defRPr>
            </a:pPr>
            <a:r>
              <a:rPr sz="1950" b="1">
                <a:solidFill>
                  <a:srgbClr val="173A4E"/>
                </a:solidFill>
                <a:latin typeface="Bitstream Charter"/>
                <a:ea typeface="Bitstream Charter"/>
                <a:cs typeface="Bitstream Charter"/>
              </a:rPr>
              <a:t>SOCO Energy</a:t>
            </a:r>
          </a:p>
        </p:txBody>
      </p:sp>
      <p:sp>
        <p:nvSpPr>
          <p:cNvPr id="8" name="">
            <a:extLst xmlns:a="http://schemas.openxmlformats.org/drawingml/2006/main">
              <a:ext uri="{FF2B5EF4-FFF2-40B4-BE49-F238E27FC236}">
                <a16:creationId xmlns:a16="http://schemas.microsoft.com/office/drawing/2014/main" id="{89DB494E-687F-4EC3-A014-35B0C9F2679B}"/>
              </a:ext>
            </a:extLst>
          </p:cNvPr>
          <p:cNvSpPr>
            <a:spLocks xmlns:a="http://schemas.openxmlformats.org/drawingml/2006/main" noGrp="1"/>
          </p:cNvSpPr>
          <p:nvPr/>
        </p:nvSpPr>
        <p:spPr>
          <a:xfrm xmlns:a="http://schemas.openxmlformats.org/drawingml/2006/main">
            <a:off x="4457700" y="2876550"/>
            <a:ext cx="31813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75" b="0">
                <a:solidFill>
                  <a:srgbClr val="17232B"/>
                </a:solidFill>
                <a:latin typeface="Bitstream Charter"/>
                <a:ea typeface="Bitstream Charter"/>
                <a:cs typeface="Bitstream Charter"/>
              </a:defRPr>
            </a:pPr>
            <a:r>
              <a:rPr sz="1575" b="0">
                <a:solidFill>
                  <a:srgbClr val="17232B"/>
                </a:solidFill>
                <a:latin typeface="Bitstream Charter"/>
                <a:ea typeface="Bitstream Charter"/>
                <a:cs typeface="Bitstream Charter"/>
              </a:rPr>
              <a:t>24/7 monitoring, preventive visits, 24-hour fault response and monthly reports.</a:t>
            </a:r>
          </a:p>
        </p:txBody>
      </p:sp>
      <p:sp>
        <p:nvSpPr>
          <p:cNvPr id="9" name="">
            <a:extLst xmlns:a="http://schemas.openxmlformats.org/drawingml/2006/main">
              <a:ext uri="{FF2B5EF4-FFF2-40B4-BE49-F238E27FC236}">
                <a16:creationId xmlns:a16="http://schemas.microsoft.com/office/drawing/2014/main" id="{A54500E9-2608-464E-B3C7-DB16E995BB6A}"/>
              </a:ext>
            </a:extLst>
          </p:cNvPr>
          <p:cNvSpPr>
            <a:spLocks xmlns:a="http://schemas.openxmlformats.org/drawingml/2006/main" noGrp="1"/>
          </p:cNvSpPr>
          <p:nvPr/>
        </p:nvSpPr>
        <p:spPr>
          <a:xfrm xmlns:a="http://schemas.openxmlformats.org/drawingml/2006/main">
            <a:off x="8305800" y="235267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1">
                <a:solidFill>
                  <a:srgbClr val="173A4E"/>
                </a:solidFill>
                <a:latin typeface="Bitstream Charter"/>
                <a:ea typeface="Bitstream Charter"/>
                <a:cs typeface="Bitstream Charter"/>
              </a:defRPr>
            </a:pPr>
            <a:r>
              <a:rPr sz="1950" b="1">
                <a:solidFill>
                  <a:srgbClr val="173A4E"/>
                </a:solidFill>
                <a:latin typeface="Bitstream Charter"/>
                <a:ea typeface="Bitstream Charter"/>
                <a:cs typeface="Bitstream Charter"/>
              </a:rPr>
              <a:t>MzansiShine</a:t>
            </a:r>
          </a:p>
        </p:txBody>
      </p:sp>
      <p:sp>
        <p:nvSpPr>
          <p:cNvPr id="10" name="">
            <a:extLst xmlns:a="http://schemas.openxmlformats.org/drawingml/2006/main">
              <a:ext uri="{FF2B5EF4-FFF2-40B4-BE49-F238E27FC236}">
                <a16:creationId xmlns:a16="http://schemas.microsoft.com/office/drawing/2014/main" id="{712A308B-6335-41FE-B881-DBB2F44DB54A}"/>
              </a:ext>
            </a:extLst>
          </p:cNvPr>
          <p:cNvSpPr>
            <a:spLocks xmlns:a="http://schemas.openxmlformats.org/drawingml/2006/main" noGrp="1"/>
          </p:cNvSpPr>
          <p:nvPr/>
        </p:nvSpPr>
        <p:spPr>
          <a:xfrm xmlns:a="http://schemas.openxmlformats.org/drawingml/2006/main">
            <a:off x="8305800" y="2876550"/>
            <a:ext cx="31813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75" b="0">
                <a:solidFill>
                  <a:srgbClr val="17232B"/>
                </a:solidFill>
                <a:latin typeface="Bitstream Charter"/>
                <a:ea typeface="Bitstream Charter"/>
                <a:cs typeface="Bitstream Charter"/>
              </a:defRPr>
            </a:pPr>
            <a:r>
              <a:rPr sz="1575" b="0">
                <a:solidFill>
                  <a:srgbClr val="17232B"/>
                </a:solidFill>
                <a:latin typeface="Bitstream Charter"/>
                <a:ea typeface="Bitstream Charter"/>
                <a:cs typeface="Bitstream Charter"/>
              </a:rPr>
              <a:t>Gauteng contracts include scheduled visits, documented reporting and priority response.</a:t>
            </a:r>
          </a:p>
        </p:txBody>
      </p:sp>
      <p:sp>
        <p:nvSpPr>
          <p:cNvPr id="11" name="">
            <a:extLst xmlns:a="http://schemas.openxmlformats.org/drawingml/2006/main">
              <a:ext uri="{FF2B5EF4-FFF2-40B4-BE49-F238E27FC236}">
                <a16:creationId xmlns:a16="http://schemas.microsoft.com/office/drawing/2014/main" id="{562AF24A-1A16-4476-9BE5-9AA6E913A23B}"/>
              </a:ext>
            </a:extLst>
          </p:cNvPr>
          <p:cNvSpPr>
            <a:spLocks xmlns:a="http://schemas.openxmlformats.org/drawingml/2006/main" noGrp="1"/>
          </p:cNvSpPr>
          <p:nvPr/>
        </p:nvSpPr>
        <p:spPr>
          <a:xfrm xmlns:a="http://schemas.openxmlformats.org/drawingml/2006/main">
            <a:off x="609600" y="5095875"/>
            <a:ext cx="5905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0A7778"/>
                </a:solidFill>
                <a:latin typeface="Bitstream Charter"/>
                <a:ea typeface="Bitstream Charter"/>
                <a:cs typeface="Bitstream Charter"/>
              </a:defRPr>
            </a:pPr>
            <a:r>
              <a:rPr sz="1650" b="1">
                <a:solidFill>
                  <a:srgbClr val="0A7778"/>
                </a:solidFill>
                <a:latin typeface="Bitstream Charter"/>
                <a:ea typeface="Bitstream Charter"/>
                <a:cs typeface="Bitstream Charter"/>
              </a:rPr>
              <a:t>Implication for the example provider</a:t>
            </a:r>
          </a:p>
        </p:txBody>
      </p:sp>
      <p:sp>
        <p:nvSpPr>
          <p:cNvPr id="12" name="">
            <a:extLst xmlns:a="http://schemas.openxmlformats.org/drawingml/2006/main">
              <a:ext uri="{FF2B5EF4-FFF2-40B4-BE49-F238E27FC236}">
                <a16:creationId xmlns:a16="http://schemas.microsoft.com/office/drawing/2014/main" id="{57BBF575-4ABA-4D0E-AEA7-BEB0B599D139}"/>
              </a:ext>
            </a:extLst>
          </p:cNvPr>
          <p:cNvSpPr>
            <a:spLocks xmlns:a="http://schemas.openxmlformats.org/drawingml/2006/main" noGrp="1"/>
          </p:cNvSpPr>
          <p:nvPr/>
        </p:nvSpPr>
        <p:spPr>
          <a:xfrm xmlns:a="http://schemas.openxmlformats.org/drawingml/2006/main">
            <a:off x="609600" y="5514975"/>
            <a:ext cx="10620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75" b="0">
                <a:solidFill>
                  <a:srgbClr val="17232B"/>
                </a:solidFill>
                <a:latin typeface="Bitstream Charter"/>
                <a:ea typeface="Bitstream Charter"/>
                <a:cs typeface="Bitstream Charter"/>
              </a:defRPr>
            </a:pPr>
            <a:r>
              <a:rPr sz="1575" b="0">
                <a:solidFill>
                  <a:srgbClr val="17232B"/>
                </a:solidFill>
                <a:latin typeface="Bitstream Charter"/>
                <a:ea typeface="Bitstream Charter"/>
                <a:cs typeface="Bitstream Charter"/>
              </a:rPr>
              <a:t>A generic maintenance promise will be hard to distinguish. Test a clear response commitment and a report that explains faults, corrective work and system performance.</a:t>
            </a:r>
          </a:p>
        </p:txBody>
      </p:sp>
    </p:spTree>
    <p:extLst>
      <p:ext uri="{BB962C8B-B14F-4D97-AF65-F5344CB8AC3E}">
        <p14:creationId xmlns:p14="http://schemas.microsoft.com/office/powerpoint/2010/main" val="93253002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6866712-5805-4C77-8756-4599C62DECDC}"/>
              </a:ext>
            </a:extLst>
          </p:cNvPr>
          <p:cNvSpPr>
            <a:spLocks xmlns:a="http://schemas.openxmlformats.org/drawingml/2006/main" noGrp="1"/>
          </p:cNvSpPr>
          <p:nvPr/>
        </p:nvSpPr>
        <p:spPr>
          <a:xfrm xmlns:a="http://schemas.openxmlformats.org/drawingml/2006/main">
            <a:off x="609600" y="295275"/>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0A7778"/>
                </a:solidFill>
                <a:latin typeface="Bitstream Charter"/>
                <a:ea typeface="Bitstream Charter"/>
                <a:cs typeface="Bitstream Charter"/>
              </a:defRPr>
            </a:pPr>
            <a:r>
              <a:rPr sz="1050" b="1">
                <a:solidFill>
                  <a:srgbClr val="0A7778"/>
                </a:solidFill>
                <a:latin typeface="Bitstream Charter"/>
                <a:ea typeface="Bitstream Charter"/>
                <a:cs typeface="Bitstream Charter"/>
              </a:rPr>
              <a:t>RAINSCENTS BUSINESS SYSTEMS</a:t>
            </a:r>
          </a:p>
        </p:txBody>
      </p:sp>
      <p:sp>
        <p:nvSpPr>
          <p:cNvPr id="2" name="">
            <a:extLst xmlns:a="http://schemas.openxmlformats.org/drawingml/2006/main">
              <a:ext uri="{FF2B5EF4-FFF2-40B4-BE49-F238E27FC236}">
                <a16:creationId xmlns:a16="http://schemas.microsoft.com/office/drawing/2014/main" id="{57F662DC-3EDC-4F44-A6AE-D7522C76BDA8}"/>
              </a:ext>
            </a:extLst>
          </p:cNvPr>
          <p:cNvSpPr>
            <a:spLocks xmlns:a="http://schemas.openxmlformats.org/drawingml/2006/main" noGrp="1"/>
          </p:cNvSpPr>
          <p:nvPr/>
        </p:nvSpPr>
        <p:spPr>
          <a:xfrm xmlns:a="http://schemas.openxmlformats.org/drawingml/2006/main">
            <a:off x="609600" y="762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625" b="1">
                <a:solidFill>
                  <a:srgbClr val="173A4E"/>
                </a:solidFill>
                <a:latin typeface="Bitstream Charter"/>
                <a:ea typeface="Bitstream Charter"/>
                <a:cs typeface="Bitstream Charter"/>
              </a:defRPr>
            </a:pPr>
            <a:r>
              <a:rPr sz="2625" b="1">
                <a:solidFill>
                  <a:srgbClr val="173A4E"/>
                </a:solidFill>
                <a:latin typeface="Bitstream Charter"/>
                <a:ea typeface="Bitstream Charter"/>
                <a:cs typeface="Bitstream Charter"/>
              </a:rPr>
              <a:t>First segment test</a:t>
            </a:r>
          </a:p>
        </p:txBody>
      </p:sp>
      <p:sp>
        <p:nvSpPr>
          <p:cNvPr id="3" name="">
            <a:extLst xmlns:a="http://schemas.openxmlformats.org/drawingml/2006/main">
              <a:ext uri="{FF2B5EF4-FFF2-40B4-BE49-F238E27FC236}">
                <a16:creationId xmlns:a16="http://schemas.microsoft.com/office/drawing/2014/main" id="{E418301F-4248-4395-9F1A-521642080EF6}"/>
              </a:ext>
            </a:extLst>
          </p:cNvPr>
          <p:cNvSpPr>
            <a:spLocks xmlns:a="http://schemas.openxmlformats.org/drawingml/2006/main" noGrp="1"/>
          </p:cNvSpPr>
          <p:nvPr/>
        </p:nvSpPr>
        <p:spPr>
          <a:xfrm xmlns:a="http://schemas.openxmlformats.org/drawingml/2006/main">
            <a:off x="609600" y="1438275"/>
            <a:ext cx="10906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52626B"/>
                </a:solidFill>
                <a:latin typeface="Bitstream Charter"/>
                <a:ea typeface="Bitstream Charter"/>
                <a:cs typeface="Bitstream Charter"/>
              </a:defRPr>
            </a:pPr>
            <a:r>
              <a:rPr sz="1500" b="0">
                <a:solidFill>
                  <a:srgbClr val="52626B"/>
                </a:solidFill>
                <a:latin typeface="Bitstream Charter"/>
                <a:ea typeface="Bitstream Charter"/>
                <a:cs typeface="Bitstream Charter"/>
              </a:rPr>
              <a:t>Illustrative decision for the fictional provider. Scores require real client data.</a:t>
            </a:r>
          </a:p>
        </p:txBody>
      </p:sp>
      <p:sp>
        <p:nvSpPr>
          <p:cNvPr id="4" name="">
            <a:extLst xmlns:a="http://schemas.openxmlformats.org/drawingml/2006/main">
              <a:ext uri="{FF2B5EF4-FFF2-40B4-BE49-F238E27FC236}">
                <a16:creationId xmlns:a16="http://schemas.microsoft.com/office/drawing/2014/main" id="{65A0B768-CFDA-4378-8A6D-BA18CE31A570}"/>
              </a:ext>
            </a:extLst>
          </p:cNvPr>
          <p:cNvSpPr>
            <a:spLocks xmlns:a="http://schemas.openxmlformats.org/drawingml/2006/main" noGrp="1"/>
          </p:cNvSpPr>
          <p:nvPr/>
        </p:nvSpPr>
        <p:spPr>
          <a:xfrm xmlns:a="http://schemas.openxmlformats.org/drawingml/2006/main">
            <a:off x="609600" y="6438900"/>
            <a:ext cx="1095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056"/>
          </a:bodyPr>
          <a:lstStyle xmlns:a="http://schemas.openxmlformats.org/drawingml/2006/main"/>
          <a:p xmlns:a="http://schemas.openxmlformats.org/drawingml/2006/main">
            <a:pPr>
              <a:defRPr sz="900" b="0">
                <a:solidFill>
                  <a:srgbClr val="52626B"/>
                </a:solidFill>
                <a:latin typeface="Bitstream Charter"/>
                <a:ea typeface="Bitstream Charter"/>
                <a:cs typeface="Bitstream Charter"/>
              </a:defRPr>
            </a:pPr>
            <a:r>
              <a:rPr sz="900" b="0">
                <a:solidFill>
                  <a:srgbClr val="52626B"/>
                </a:solidFill>
                <a:latin typeface="Bitstream Charter"/>
                <a:ea typeface="Bitstream Charter"/>
                <a:cs typeface="Bitstream Charter"/>
              </a:rPr>
              <a:t>Illustrative assessment  •  No buyer interviews or contract margin analysis</a:t>
            </a:r>
          </a:p>
        </p:txBody>
      </p:sp>
      <p:graphicFrame>
        <p:nvGraphicFramePr>
          <p:cNvPr id="12" name=""/>
          <p:cNvGraphicFramePr/>
          <p:nvPr/>
        </p:nvGraphicFramePr>
        <p:xfrm>
          <a:off xmlns:a="http://schemas.openxmlformats.org/drawingml/2006/main" x="609600" y="2219325"/>
          <a:ext xmlns:a="http://schemas.openxmlformats.org/drawingml/2006/main" cx="10953750" cy="2857500"/>
        </p:xfrm>
        <a:graphic xmlns:a="http://schemas.openxmlformats.org/drawingml/2006/main">
          <a:graphicData uri="http://schemas.openxmlformats.org/drawingml/2006/table">
            <a:tbl>
              <a:tblPr firstRow="1" bandRow="1"/>
              <a:tblGrid>
                <a:gridCol w="3048000"/>
                <a:gridCol w="2524125"/>
                <a:gridCol w="2762250"/>
                <a:gridCol w="2619375"/>
              </a:tblGrid>
              <a:tr h="571500">
                <a:tc>
                  <a:txBody>
                    <a:bodyPr/>
                    <a:lstStyle/>
                    <a:p>
                      <a:r>
                        <a:rPr sz="1200" b="1">
                          <a:solidFill>
                            <a:srgbClr val="FFFFFF"/>
                          </a:solidFill>
                          <a:latin typeface="Bitstream Charter"/>
                          <a:ea typeface="Bitstream Charter"/>
                          <a:cs typeface="Bitstream Charter"/>
                        </a:rPr>
                        <a:t>Criterion</a:t>
                      </a:r>
                    </a:p>
                  </a:txBody>
                  <a:tcPr marL="91440" marR="91440" marT="45720" marB="45720">
                    <a:solidFill>
                      <a:srgbClr val="173A4E"/>
                    </a:solidFill>
                  </a:tcPr>
                </a:tc>
                <a:tc>
                  <a:txBody>
                    <a:bodyPr/>
                    <a:lstStyle/>
                    <a:p>
                      <a:r>
                        <a:rPr sz="1200" b="1">
                          <a:solidFill>
                            <a:srgbClr val="FFFFFF"/>
                          </a:solidFill>
                          <a:latin typeface="Bitstream Charter"/>
                          <a:ea typeface="Bitstream Charter"/>
                          <a:cs typeface="Bitstream Charter"/>
                        </a:rPr>
                        <a:t>Office parks</a:t>
                      </a:r>
                    </a:p>
                  </a:txBody>
                  <a:tcPr marL="91440" marR="91440" marT="45720" marB="45720">
                    <a:solidFill>
                      <a:srgbClr val="173A4E"/>
                    </a:solidFill>
                  </a:tcPr>
                </a:tc>
                <a:tc>
                  <a:txBody>
                    <a:bodyPr/>
                    <a:lstStyle/>
                    <a:p>
                      <a:r>
                        <a:rPr sz="1200" b="1">
                          <a:solidFill>
                            <a:srgbClr val="FFFFFF"/>
                          </a:solidFill>
                          <a:latin typeface="Bitstream Charter"/>
                          <a:ea typeface="Bitstream Charter"/>
                          <a:cs typeface="Bitstream Charter"/>
                        </a:rPr>
                        <a:t>Light industrial</a:t>
                      </a:r>
                    </a:p>
                  </a:txBody>
                  <a:tcPr marL="91440" marR="91440" marT="45720" marB="45720">
                    <a:solidFill>
                      <a:srgbClr val="173A4E"/>
                    </a:solidFill>
                  </a:tcPr>
                </a:tc>
                <a:tc>
                  <a:txBody>
                    <a:bodyPr/>
                    <a:lstStyle/>
                    <a:p>
                      <a:r>
                        <a:rPr sz="1200" b="1">
                          <a:solidFill>
                            <a:srgbClr val="FFFFFF"/>
                          </a:solidFill>
                          <a:latin typeface="Bitstream Charter"/>
                          <a:ea typeface="Bitstream Charter"/>
                          <a:cs typeface="Bitstream Charter"/>
                        </a:rPr>
                        <a:t>Multi-site retail</a:t>
                      </a:r>
                    </a:p>
                  </a:txBody>
                  <a:tcPr marL="91440" marR="91440" marT="45720" marB="45720">
                    <a:solidFill>
                      <a:srgbClr val="173A4E"/>
                    </a:solidFill>
                  </a:tcPr>
                </a:tc>
              </a:tr>
              <a:tr h="571500">
                <a:tc>
                  <a:txBody>
                    <a:bodyPr/>
                    <a:lstStyle/>
                    <a:p>
                      <a:r>
                        <a:rPr sz="1200">
                          <a:solidFill>
                            <a:srgbClr val="17232B"/>
                          </a:solidFill>
                          <a:latin typeface="Bitstream Charter"/>
                          <a:ea typeface="Bitstream Charter"/>
                          <a:cs typeface="Bitstream Charter"/>
                        </a:rPr>
                        <a:t>Relevant service history</a:t>
                      </a:r>
                    </a:p>
                  </a:txBody>
                  <a:tcPr marL="91440" marR="91440" marT="45720" marB="45720"/>
                </a:tc>
                <a:tc>
                  <a:txBody>
                    <a:bodyPr/>
                    <a:lstStyle/>
                    <a:p>
                      <a:r>
                        <a:rPr sz="1200">
                          <a:solidFill>
                            <a:srgbClr val="17232B"/>
                          </a:solidFill>
                          <a:latin typeface="Bitstream Charter"/>
                          <a:ea typeface="Bitstream Charter"/>
                          <a:cs typeface="Bitstream Charter"/>
                        </a:rPr>
                        <a:t>Medium</a:t>
                      </a:r>
                    </a:p>
                  </a:txBody>
                  <a:tcPr marL="91440" marR="91440" marT="45720" marB="45720"/>
                </a:tc>
                <a:tc>
                  <a:txBody>
                    <a:bodyPr/>
                    <a:lstStyle/>
                    <a:p>
                      <a:r>
                        <a:rPr sz="1200">
                          <a:solidFill>
                            <a:srgbClr val="17232B"/>
                          </a:solidFill>
                          <a:latin typeface="Bitstream Charter"/>
                          <a:ea typeface="Bitstream Charter"/>
                          <a:cs typeface="Bitstream Charter"/>
                        </a:rPr>
                        <a:t>High</a:t>
                      </a:r>
                    </a:p>
                  </a:txBody>
                  <a:tcPr marL="91440" marR="91440" marT="45720" marB="45720"/>
                </a:tc>
                <a:tc>
                  <a:txBody>
                    <a:bodyPr/>
                    <a:lstStyle/>
                    <a:p>
                      <a:r>
                        <a:rPr sz="1200">
                          <a:solidFill>
                            <a:srgbClr val="17232B"/>
                          </a:solidFill>
                          <a:latin typeface="Bitstream Charter"/>
                          <a:ea typeface="Bitstream Charter"/>
                          <a:cs typeface="Bitstream Charter"/>
                        </a:rPr>
                        <a:t>Low</a:t>
                      </a:r>
                    </a:p>
                  </a:txBody>
                  <a:tcPr marL="91440" marR="91440" marT="45720" marB="45720"/>
                </a:tc>
              </a:tr>
              <a:tr h="571500">
                <a:tc>
                  <a:txBody>
                    <a:bodyPr/>
                    <a:lstStyle/>
                    <a:p>
                      <a:r>
                        <a:rPr sz="1200">
                          <a:solidFill>
                            <a:srgbClr val="17232B"/>
                          </a:solidFill>
                          <a:latin typeface="Bitstream Charter"/>
                          <a:ea typeface="Bitstream Charter"/>
                          <a:cs typeface="Bitstream Charter"/>
                        </a:rPr>
                        <a:t>Access to decision maker</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Medium</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Medium</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Low</a:t>
                      </a:r>
                    </a:p>
                  </a:txBody>
                  <a:tcPr marL="91440" marR="91440" marT="45720" marB="45720">
                    <a:solidFill>
                      <a:srgbClr val="F2F6F7"/>
                    </a:solidFill>
                  </a:tcPr>
                </a:tc>
              </a:tr>
              <a:tr h="571500">
                <a:tc>
                  <a:txBody>
                    <a:bodyPr/>
                    <a:lstStyle/>
                    <a:p>
                      <a:r>
                        <a:rPr sz="1200">
                          <a:solidFill>
                            <a:srgbClr val="17232B"/>
                          </a:solidFill>
                          <a:latin typeface="Bitstream Charter"/>
                          <a:ea typeface="Bitstream Charter"/>
                          <a:cs typeface="Bitstream Charter"/>
                        </a:rPr>
                        <a:t>Initial delivery fit</a:t>
                      </a:r>
                    </a:p>
                  </a:txBody>
                  <a:tcPr marL="91440" marR="91440" marT="45720" marB="45720"/>
                </a:tc>
                <a:tc>
                  <a:txBody>
                    <a:bodyPr/>
                    <a:lstStyle/>
                    <a:p>
                      <a:r>
                        <a:rPr sz="1200">
                          <a:solidFill>
                            <a:srgbClr val="17232B"/>
                          </a:solidFill>
                          <a:latin typeface="Bitstream Charter"/>
                          <a:ea typeface="Bitstream Charter"/>
                          <a:cs typeface="Bitstream Charter"/>
                        </a:rPr>
                        <a:t>Medium</a:t>
                      </a:r>
                    </a:p>
                  </a:txBody>
                  <a:tcPr marL="91440" marR="91440" marT="45720" marB="45720"/>
                </a:tc>
                <a:tc>
                  <a:txBody>
                    <a:bodyPr/>
                    <a:lstStyle/>
                    <a:p>
                      <a:r>
                        <a:rPr sz="1200">
                          <a:solidFill>
                            <a:srgbClr val="17232B"/>
                          </a:solidFill>
                          <a:latin typeface="Bitstream Charter"/>
                          <a:ea typeface="Bitstream Charter"/>
                          <a:cs typeface="Bitstream Charter"/>
                        </a:rPr>
                        <a:t>High</a:t>
                      </a:r>
                    </a:p>
                  </a:txBody>
                  <a:tcPr marL="91440" marR="91440" marT="45720" marB="45720"/>
                </a:tc>
                <a:tc>
                  <a:txBody>
                    <a:bodyPr/>
                    <a:lstStyle/>
                    <a:p>
                      <a:r>
                        <a:rPr sz="1200">
                          <a:solidFill>
                            <a:srgbClr val="17232B"/>
                          </a:solidFill>
                          <a:latin typeface="Bitstream Charter"/>
                          <a:ea typeface="Bitstream Charter"/>
                          <a:cs typeface="Bitstream Charter"/>
                        </a:rPr>
                        <a:t>Medium</a:t>
                      </a:r>
                    </a:p>
                  </a:txBody>
                  <a:tcPr marL="91440" marR="91440" marT="45720" marB="45720"/>
                </a:tc>
              </a:tr>
              <a:tr h="571500">
                <a:tc>
                  <a:txBody>
                    <a:bodyPr/>
                    <a:lstStyle/>
                    <a:p>
                      <a:r>
                        <a:rPr sz="1200">
                          <a:solidFill>
                            <a:srgbClr val="17232B"/>
                          </a:solidFill>
                          <a:latin typeface="Bitstream Charter"/>
                          <a:ea typeface="Bitstream Charter"/>
                          <a:cs typeface="Bitstream Charter"/>
                        </a:rPr>
                        <a:t>Working priority</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Second</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First</a:t>
                      </a:r>
                    </a:p>
                  </a:txBody>
                  <a:tcPr marL="91440" marR="91440" marT="45720" marB="45720">
                    <a:solidFill>
                      <a:srgbClr val="F2F6F7"/>
                    </a:solidFill>
                  </a:tcPr>
                </a:tc>
                <a:tc>
                  <a:txBody>
                    <a:bodyPr/>
                    <a:lstStyle/>
                    <a:p>
                      <a:r>
                        <a:rPr sz="1200">
                          <a:solidFill>
                            <a:srgbClr val="17232B"/>
                          </a:solidFill>
                          <a:latin typeface="Bitstream Charter"/>
                          <a:ea typeface="Bitstream Charter"/>
                          <a:cs typeface="Bitstream Charter"/>
                        </a:rPr>
                        <a:t>Later</a:t>
                      </a:r>
                    </a:p>
                  </a:txBody>
                  <a:tcPr marL="91440" marR="91440" marT="45720" marB="45720">
                    <a:solidFill>
                      <a:srgbClr val="F2F6F7"/>
                    </a:solidFill>
                  </a:tcPr>
                </a:tc>
              </a:tr>
            </a:tbl>
          </a:graphicData>
        </a:graphic>
      </p:graphicFrame>
      <p:sp>
        <p:nvSpPr>
          <p:cNvPr id="6" name="">
            <a:extLst xmlns:a="http://schemas.openxmlformats.org/drawingml/2006/main">
              <a:ext uri="{FF2B5EF4-FFF2-40B4-BE49-F238E27FC236}">
                <a16:creationId xmlns:a16="http://schemas.microsoft.com/office/drawing/2014/main" id="{8C0DB6BA-A741-4292-99C9-BDB6D9E1D61E}"/>
              </a:ext>
            </a:extLst>
          </p:cNvPr>
          <p:cNvSpPr>
            <a:spLocks xmlns:a="http://schemas.openxmlformats.org/drawingml/2006/main" noGrp="1"/>
          </p:cNvSpPr>
          <p:nvPr/>
        </p:nvSpPr>
        <p:spPr>
          <a:xfrm xmlns:a="http://schemas.openxmlformats.org/drawingml/2006/main">
            <a:off x="609600" y="5429250"/>
            <a:ext cx="428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424"/>
          </a:bodyPr>
          <a:lstStyle xmlns:a="http://schemas.openxmlformats.org/drawingml/2006/main"/>
          <a:p xmlns:a="http://schemas.openxmlformats.org/drawingml/2006/main">
            <a:pPr>
              <a:defRPr sz="1650" b="1">
                <a:solidFill>
                  <a:srgbClr val="0A7778"/>
                </a:solidFill>
                <a:latin typeface="Bitstream Charter"/>
                <a:ea typeface="Bitstream Charter"/>
                <a:cs typeface="Bitstream Charter"/>
              </a:defRPr>
            </a:pPr>
            <a:r>
              <a:rPr sz="1650" b="1">
                <a:solidFill>
                  <a:srgbClr val="0A7778"/>
                </a:solidFill>
                <a:latin typeface="Bitstream Charter"/>
                <a:ea typeface="Bitstream Charter"/>
                <a:cs typeface="Bitstream Charter"/>
              </a:rPr>
              <a:t>Next evidence needed</a:t>
            </a:r>
          </a:p>
        </p:txBody>
      </p:sp>
      <p:sp>
        <p:nvSpPr>
          <p:cNvPr id="7" name="">
            <a:extLst xmlns:a="http://schemas.openxmlformats.org/drawingml/2006/main">
              <a:ext uri="{FF2B5EF4-FFF2-40B4-BE49-F238E27FC236}">
                <a16:creationId xmlns:a16="http://schemas.microsoft.com/office/drawing/2014/main" id="{08851762-C364-4581-B144-5E116C7E343D}"/>
              </a:ext>
            </a:extLst>
          </p:cNvPr>
          <p:cNvSpPr>
            <a:spLocks xmlns:a="http://schemas.openxmlformats.org/drawingml/2006/main" noGrp="1"/>
          </p:cNvSpPr>
          <p:nvPr/>
        </p:nvSpPr>
        <p:spPr>
          <a:xfrm xmlns:a="http://schemas.openxmlformats.org/drawingml/2006/main">
            <a:off x="609600" y="5819775"/>
            <a:ext cx="10668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17232B"/>
                </a:solidFill>
                <a:latin typeface="Bitstream Charter"/>
                <a:ea typeface="Bitstream Charter"/>
                <a:cs typeface="Bitstream Charter"/>
              </a:defRPr>
            </a:pPr>
            <a:r>
              <a:rPr sz="1500" b="0">
                <a:solidFill>
                  <a:srgbClr val="17232B"/>
                </a:solidFill>
                <a:latin typeface="Bitstream Charter"/>
                <a:ea typeface="Bitstream Charter"/>
                <a:cs typeface="Bitstream Charter"/>
              </a:rPr>
              <a:t>Confirm service margins and interview facilities buyers before selecting the offer and response terms.</a:t>
            </a:r>
          </a:p>
        </p:txBody>
      </p:sp>
    </p:spTree>
    <p:extLst>
      <p:ext uri="{BB962C8B-B14F-4D97-AF65-F5344CB8AC3E}">
        <p14:creationId xmlns:p14="http://schemas.microsoft.com/office/powerpoint/2010/main" val="2299259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2026-09-30T07:54:55.3350000Z</dcterms:created>
  <dcterms:modified xsi:type="dcterms:W3CDTF">2026-09-30T07:54:55.3360000Z</dcterms:modified>
</coreProperties>
</file>