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c470f3ba7ac4147" /><Relationship Type="http://schemas.openxmlformats.org/officeDocument/2006/relationships/extended-properties" Target="/docProps/app.xml" Id="R7d477c6cd9e44d79" /><Relationship Type="http://schemas.openxmlformats.org/officeDocument/2006/relationships/officeDocument" Target="/ppt/presentation.xml" Id="Rf8626150c5f94a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10ab21dbaab4037"/>
  </p:sldMasterIdLst>
  <p:notesMasterIdLst>
    <p:notesMasterId xmlns:r="http://schemas.openxmlformats.org/officeDocument/2006/relationships" r:id="R651804f1b6e04096"/>
  </p:notesMasterIdLst>
  <p:sldIdLst>
    <p:sldId xmlns:r="http://schemas.openxmlformats.org/officeDocument/2006/relationships" id="256" r:id="R04030b27d76946a1"/>
    <p:sldId xmlns:r="http://schemas.openxmlformats.org/officeDocument/2006/relationships" id="257" r:id="Rfe45a41794f04e24"/>
    <p:sldId xmlns:r="http://schemas.openxmlformats.org/officeDocument/2006/relationships" id="258" r:id="Raddd848bc9064b6e"/>
    <p:sldId xmlns:r="http://schemas.openxmlformats.org/officeDocument/2006/relationships" id="259" r:id="Rf5ab2c790a9849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6cc6335f5d4819" /><Relationship Type="http://schemas.openxmlformats.org/officeDocument/2006/relationships/slideMaster" Target="/ppt/slideMasters/slideMaster1.xml" Id="Ra10ab21dbaab4037" /><Relationship Type="http://schemas.openxmlformats.org/officeDocument/2006/relationships/notesMaster" Target="/ppt/notesMasters/notesMaster1.xml" Id="R651804f1b6e04096" /><Relationship Type="http://schemas.openxmlformats.org/officeDocument/2006/relationships/presProps" Target="/ppt/presProps.xml" Id="Rb2f35f5158cb440e" /><Relationship Type="http://schemas.openxmlformats.org/officeDocument/2006/relationships/tableStyles" Target="/ppt/tableStyles.xml" Id="R6aad627c28ba4a68" /><Relationship Type="http://schemas.openxmlformats.org/officeDocument/2006/relationships/slide" Target="/ppt/slides/slide1.xml" Id="R04030b27d76946a1" /><Relationship Type="http://schemas.openxmlformats.org/officeDocument/2006/relationships/slide" Target="/ppt/slides/slide2.xml" Id="Rfe45a41794f04e24" /><Relationship Type="http://schemas.openxmlformats.org/officeDocument/2006/relationships/slide" Target="/ppt/slides/slide3.xml" Id="Raddd848bc9064b6e" /><Relationship Type="http://schemas.openxmlformats.org/officeDocument/2006/relationships/slide" Target="/ppt/slides/slide4.xml" Id="Rf5ab2c790a9849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4aab88618442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3ecc37d0b1407f" /><Relationship Type="http://schemas.openxmlformats.org/officeDocument/2006/relationships/notesMaster" Target="/ppt/notesMasters/notesMaster1.xml" Id="R5ee7cbe4c18843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d4c7248fa54c12" /><Relationship Type="http://schemas.openxmlformats.org/officeDocument/2006/relationships/notesMaster" Target="/ppt/notesMasters/notesMaster1.xml" Id="R03e51d2145d549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28d5b4412b944a7" /><Relationship Type="http://schemas.openxmlformats.org/officeDocument/2006/relationships/notesMaster" Target="/ppt/notesMasters/notesMaster1.xml" Id="R58aff0c36fd642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6c3e6914004a9f" /><Relationship Type="http://schemas.openxmlformats.org/officeDocument/2006/relationships/notesMaster" Target="/ppt/notesMasters/notesMaster1.xml" Id="R7a7d3d1c32f94a7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Entire hospitality scenario and all data are synthetic. This is a sample of presentation format and analytical logic, not a past project or empirical conclusion.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Synthetic data: Within 4 hours 12 enquiries, 6 bookings; 4 to 24 hours 10 enquiries, 3 bookings; over 24 hours 8 enquiries, 1 booking. Totals 30 enquiries and 10 bookings. Association is not evidence that response time caused booking outcomes.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Hypothetical issue log. No actual website, enquiry records or staff processes were examined. A live study would distinguish recorded behavior from guest-reported reasons and comply with agreed data permissions.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Demonstration workflow, not a documented client process or measured result. Specific timings, wording and system configuration would be agreed with a live client after reviewing staff capacity, enquiry channels and guest preferences.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dd202074d74d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3d1cd6b14a4ce2" /><Relationship Type="http://schemas.openxmlformats.org/officeDocument/2006/relationships/slideLayout" Target="/ppt/slideLayouts/slideLayout1.xml" Id="Rfcdfc841b9e143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dfc841b9e143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d30dcd8f62451c" /><Relationship Type="http://schemas.openxmlformats.org/officeDocument/2006/relationships/notesSlide" Target="/ppt/notesSlides/notesSlide1.xml" Id="R492ced29e04a4d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840d3f4f54937" /><Relationship Type="http://schemas.openxmlformats.org/officeDocument/2006/relationships/chart" Target="/ppt/slides/charts/chart1.xml" Id="R494901b973d2437b" /><Relationship Type="http://schemas.openxmlformats.org/officeDocument/2006/relationships/notesSlide" Target="/ppt/notesSlides/notesSlide2.xml" Id="R0a40c2f2f1f4452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6af8abcf5a47db" /><Relationship Type="http://schemas.openxmlformats.org/officeDocument/2006/relationships/notesSlide" Target="/ppt/notesSlides/notesSlide3.xml" Id="R29d8c468ade04f5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7904d830a34a19" /><Relationship Type="http://schemas.openxmlformats.org/officeDocument/2006/relationships/notesSlide" Target="/ppt/notesSlides/notesSlide4.xml" Id="R76dd00c7f0914bdb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Enquiries</c:v>
          </c:tx>
          <c:spPr>
            <a:solidFill xmlns:a="http://schemas.openxmlformats.org/drawingml/2006/main">
              <a:srgbClr val="0A7778"/>
            </a:solidFill>
          </c:spPr>
          <c:cat>
            <c:strRef>
              <c:f>'Chart Data'!$A$2:$A$4</c:f>
              <c:strCache>
                <c:ptCount val="3"/>
                <c:pt idx="0">
                  <c:v>Within 4 hours</c:v>
                </c:pt>
                <c:pt idx="1">
                  <c:v>4 to 24 hours</c:v>
                </c:pt>
                <c:pt idx="2">
                  <c:v>Over 24 hours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12</c:v>
                </c:pt>
                <c:pt idx="1">
                  <c:v>10</c:v>
                </c:pt>
                <c:pt idx="2">
                  <c:v>8</c:v>
                </c:pt>
              </c:numCache>
            </c:numRef>
          </c:val>
        </c:ser>
        <c:ser>
          <c:idx val="1"/>
          <c:order val="1"/>
          <c:tx>
            <c:v>Booked</c:v>
          </c:tx>
          <c:spPr>
            <a:solidFill xmlns:a="http://schemas.openxmlformats.org/drawingml/2006/main">
              <a:srgbClr val="C97035"/>
            </a:solidFill>
          </c:spPr>
          <c:cat>
            <c:strRef>
              <c:f>'Chart Data'!$C$2:$C$4</c:f>
              <c:strCache>
                <c:ptCount val="3"/>
                <c:pt idx="0">
                  <c:v>Within 4 hours</c:v>
                </c:pt>
                <c:pt idx="1">
                  <c:v>4 to 24 hours</c:v>
                </c:pt>
                <c:pt idx="2">
                  <c:v>Over 24 hours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6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 b="1">
                  <a:solidFill>
                    <a:srgbClr val="173A4E"/>
                  </a:solidFill>
                  <a:latin typeface="Bitstream Charter"/>
                  <a:ea typeface="Bitstream Charter"/>
                  <a:cs typeface="Bitstream Charte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2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72768"/>
      </c:catAx>
      <c:valAx>
        <c:axId val="48672768"/>
        <c:scaling>
          <c:orientation val="minMax"/>
          <c:max val="14"/>
          <c:min val="0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defRPr>
            </a:pPr>
          </a:p>
        </c:txPr>
        <c:crossAx val="48650112"/>
        <c:crossBetween val="between"/>
        <c:majorUnit val="2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75">
              <a:solidFill>
                <a:srgbClr val="17232B"/>
              </a:solidFill>
              <a:latin typeface="Bitstream Charter"/>
              <a:ea typeface="Bitstream Charter"/>
              <a:cs typeface="Bitstream Charter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FA24A-2154-4CB0-923F-5D882B01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rPr>
              <a:t>RAINSCENTS BUSINESS SYSTEMS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6317E4-3F5E-4293-843E-7C8A0FB84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rPr>
              <a:t>Lodge enquiry journey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5D0CF7-987A-4717-9A98-684D781D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06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rPr>
              <a:t>Demonstration client output using a synthetic 30-enquiry dataset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45A2A4-3F1E-41B2-814A-C8FB09E1E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53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rPr>
              <a:t>Fictional 24-room lodge  •  No guest or client records were used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770DC-9367-41A4-9FB6-2EFB04EB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rPr>
              <a:t>FINDING IN THE DEMO DATA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4FE3B-3045-40CA-9E42-119EE2092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10001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rPr>
              <a:t>Follow-up slows as enquiries progress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291499-269F-4873-A8C5-35DA9C2A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43400"/>
            <a:ext cx="10382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A 30-enquiry sample is used to show the analysis and recommendations a client might receive. The figures are invented. A live review would use permissioned records, staff interviews and a defined observation period.</a:t>
            </a:r>
          </a:p>
        </p:txBody>
      </p:sp>
    </p:spTree>
    <p:extLst>
      <p:ext uri="{BB962C8B-B14F-4D97-AF65-F5344CB8AC3E}">
        <p14:creationId xmlns:p14="http://schemas.microsoft.com/office/powerpoint/2010/main" val="2229807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C0A723-5B8B-4113-AB64-7AE0C988B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rPr>
              <a:t>RAINSCENTS BUSINESS SYSTEMS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578E4B-2382-436F-9D71-9887B6E13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rPr>
              <a:t>Response times and bookings in the demo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0A2FB2-2123-4864-B416-3DA79D1D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06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rPr>
              <a:t>Enquiries grouped by time to first reply. The sample does not prove causation.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05E1E-FF29-432D-AA0C-96B501C63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53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rPr>
              <a:t>Synthetic dataset of 30 enquiries  •  Invented for demonstration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857250" y="2305050"/>
          <a:ext xmlns:a="http://schemas.openxmlformats.org/drawingml/2006/main" cx="7524750" cy="3476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94901b973d2437b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0E6797-9C46-4297-AC18-05A52764A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3842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rPr>
              <a:t>10 of 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2FA107-B8C6-416D-85B3-40D331E61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305175"/>
            <a:ext cx="23431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Invented enquiries booked across the three response groups.</a:t>
            </a:r>
          </a:p>
        </p:txBody>
      </p:sp>
    </p:spTree>
    <p:extLst>
      <p:ext uri="{BB962C8B-B14F-4D97-AF65-F5344CB8AC3E}">
        <p14:creationId xmlns:p14="http://schemas.microsoft.com/office/powerpoint/2010/main" val="19538137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881EF0-F93D-4BF4-B1E7-F9957471A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rPr>
              <a:t>RAINSCENTS BUSINESS SYSTEMS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A57041-8E1C-4ED5-91CB-4FB61EA3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rPr>
              <a:t>The journey review pinpoints three checks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A3075C-685B-4AB1-9F8B-6F40BADE7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06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rPr>
              <a:t>Example of an issue log that would be completed from permissioned records.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4383FA-B222-419E-9E17-35F1171F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53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rPr>
              <a:t>All observations below are hypothetical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2266950"/>
          <a:ext xmlns:a="http://schemas.openxmlformats.org/drawingml/2006/main" cx="10953750" cy="285750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2286000"/>
                <a:gridCol w="4429125"/>
                <a:gridCol w="4238625"/>
              </a:tblGrid>
              <a:tr h="7143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Journey stage</a:t>
                      </a:r>
                    </a:p>
                  </a:txBody>
                  <a:tcPr marL="91440" marR="91440" marT="45720" marB="45720">
                    <a:solidFill>
                      <a:srgbClr val="173A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Example evidence to collect</a:t>
                      </a:r>
                    </a:p>
                  </a:txBody>
                  <a:tcPr marL="91440" marR="91440" marT="45720" marB="45720">
                    <a:solidFill>
                      <a:srgbClr val="173A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Operational response</a:t>
                      </a:r>
                    </a:p>
                  </a:txBody>
                  <a:tcPr marL="91440" marR="91440" marT="45720" marB="45720">
                    <a:solidFill>
                      <a:srgbClr val="173A4E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3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Enquiry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3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Time from message to first useful reply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3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Assign an owner and log response time</a:t>
                      </a:r>
                    </a:p>
                  </a:txBody>
                  <a:tcPr marL="91440" marR="91440" marT="45720" marB="45720"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3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Quote</a:t>
                      </a:r>
                    </a:p>
                  </a:txBody>
                  <a:tcPr marL="91440" marR="91440" marT="45720" marB="45720">
                    <a:solidFill>
                      <a:srgbClr val="F2F6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3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Completeness of price, dates and inclusions</a:t>
                      </a:r>
                    </a:p>
                  </a:txBody>
                  <a:tcPr marL="91440" marR="91440" marT="45720" marB="45720">
                    <a:solidFill>
                      <a:srgbClr val="F2F6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3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Use a standard quote checklist</a:t>
                      </a:r>
                    </a:p>
                  </a:txBody>
                  <a:tcPr marL="91440" marR="91440" marT="45720" marB="45720">
                    <a:solidFill>
                      <a:srgbClr val="F2F6F7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3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Follow-up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3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Whether a next action is recorded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7232B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Set a reminder and record the outcome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1CED0D-8211-4636-B981-B95C006C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4000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rPr>
              <a:t>Question for the owner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A0151B-DED4-40BD-8432-091B3E68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Which lost enquiries are still reachable, and who can explain why they did not book?</a:t>
            </a:r>
          </a:p>
        </p:txBody>
      </p:sp>
    </p:spTree>
    <p:extLst>
      <p:ext uri="{BB962C8B-B14F-4D97-AF65-F5344CB8AC3E}">
        <p14:creationId xmlns:p14="http://schemas.microsoft.com/office/powerpoint/2010/main" val="17827830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EDE04A-CF73-4B5A-8F3E-5F0A3F224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rPr>
              <a:t>RAINSCENTS BUSINESS SYSTEMS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5F99F-6BC8-4FDA-BA63-3D98AAC8B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85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rPr>
              <a:t>Example enquiry handling playbook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49679E-68CF-4D17-9FF4-D87419A2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38275"/>
            <a:ext cx="10906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rPr>
              <a:t>A practical handoff page derived from the issues identified in the fictional review.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E29F85-461D-43F6-A8FD-06AE980B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10953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2626B"/>
                </a:solidFill>
                <a:latin typeface="Bitstream Charter"/>
                <a:ea typeface="Bitstream Charter"/>
                <a:cs typeface="Bitstream Charter"/>
              </a:rPr>
              <a:t>Illustrative workflow  •  Adapt to the client’s staffing and booking systems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96396C-CBE2-481E-9F7F-3CA2BCEC8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rPr>
              <a:t>1. New enquiry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8EB61A-8798-4E87-AAC6-5702B8D1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4953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Assign a named owner. Record channel, guest dates, party size, request and arrival time in one shared log.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D116F3-93CB-4129-BFAD-33596CB5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19325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rPr>
              <a:t>2. Quote sent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F3B455-7EEB-443E-B0B7-DF70B518D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619375"/>
            <a:ext cx="4953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Check rate, dates, inclusions, exclusions and a clear booking action before sending. Record the quote and its status.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78385E-C16E-4EF8-BACD-EBB2801F3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3A4E"/>
                </a:solidFill>
                <a:latin typeface="Bitstream Charter"/>
                <a:ea typeface="Bitstream Charter"/>
                <a:cs typeface="Bitstream Charter"/>
              </a:rPr>
              <a:t>3. Follow-up due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5D926A-CEF7-4558-902A-C77BA294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Set the next action while the enquiry is open. Send a useful follow-up that answers the guest’s question and makes replying easy.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5B7C8-2EA5-463B-B503-2D8C9E71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34025"/>
            <a:ext cx="466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0A7778"/>
                </a:solidFill>
                <a:latin typeface="Bitstream Charter"/>
                <a:ea typeface="Bitstream Charter"/>
                <a:cs typeface="Bitstream Charter"/>
              </a:rPr>
              <a:t>Owner handoff rule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D64B5A-D34A-4EC9-9F40-6F500D9D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32B"/>
                </a:solidFill>
                <a:latin typeface="Bitstream Charter"/>
                <a:ea typeface="Bitstream Charter"/>
                <a:cs typeface="Bitstream Charter"/>
              </a:rPr>
              <a:t>Every open enquiry has one owner, a visible status and a next action; close it only when the outcome is recorded.</a:t>
            </a:r>
          </a:p>
        </p:txBody>
      </p:sp>
    </p:spTree>
    <p:extLst>
      <p:ext uri="{BB962C8B-B14F-4D97-AF65-F5344CB8AC3E}">
        <p14:creationId xmlns:p14="http://schemas.microsoft.com/office/powerpoint/2010/main" val="698061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2026-09-30T07:59:10.2090000Z</dcterms:created>
  <dcterms:modified xsi:type="dcterms:W3CDTF">2026-09-30T07:59:10.2090000Z</dcterms:modified>
</coreProperties>
</file>